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6"/>
  </p:notesMasterIdLst>
  <p:sldIdLst>
    <p:sldId id="256" r:id="rId3"/>
    <p:sldId id="337" r:id="rId4"/>
    <p:sldId id="470" r:id="rId5"/>
    <p:sldId id="473" r:id="rId6"/>
    <p:sldId id="454" r:id="rId7"/>
    <p:sldId id="456" r:id="rId8"/>
    <p:sldId id="455" r:id="rId9"/>
    <p:sldId id="457" r:id="rId10"/>
    <p:sldId id="443" r:id="rId11"/>
    <p:sldId id="459" r:id="rId12"/>
    <p:sldId id="467" r:id="rId13"/>
    <p:sldId id="468" r:id="rId14"/>
    <p:sldId id="460" r:id="rId15"/>
    <p:sldId id="461" r:id="rId16"/>
    <p:sldId id="462" r:id="rId17"/>
    <p:sldId id="463" r:id="rId18"/>
    <p:sldId id="464" r:id="rId19"/>
    <p:sldId id="465" r:id="rId20"/>
    <p:sldId id="469" r:id="rId21"/>
    <p:sldId id="471" r:id="rId22"/>
    <p:sldId id="466" r:id="rId23"/>
    <p:sldId id="472" r:id="rId24"/>
    <p:sldId id="453" r:id="rId2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4660" autoAdjust="0"/>
  </p:normalViewPr>
  <p:slideViewPr>
    <p:cSldViewPr>
      <p:cViewPr>
        <p:scale>
          <a:sx n="90" d="100"/>
          <a:sy n="90" d="100"/>
        </p:scale>
        <p:origin x="-80" y="-8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-1663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1622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CC2AA-D368-4490-AEC4-783596211455}" type="datetimeFigureOut">
              <a:rPr lang="en-US" smtClean="0"/>
              <a:t>2/21/17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A25DE-7AFC-4E9D-B267-D6909BE82A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4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25DE-7AFC-4E9D-B267-D6909BE82A0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25DE-7AFC-4E9D-B267-D6909BE82A0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25DE-7AFC-4E9D-B267-D6909BE82A0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6188" y="857250"/>
            <a:ext cx="4111625" cy="2312988"/>
          </a:xfrm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300413"/>
            <a:ext cx="7315200" cy="2700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DCCFE81-9ABF-471D-983A-7F25DEE8C08B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6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25DE-7AFC-4E9D-B267-D6909BE82A0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25DE-7AFC-4E9D-B267-D6909BE82A0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6188" y="857250"/>
            <a:ext cx="4111625" cy="2312988"/>
          </a:xfrm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300413"/>
            <a:ext cx="7315200" cy="2700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BDCCFE81-9ABF-471D-983A-7F25DEE8C08B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67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A25DE-7AFC-4E9D-B267-D6909BE82A0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DB0EA-0438-4B4E-8082-3F4D6848DF29}" type="datetime1">
              <a:rPr lang="en-US" smtClean="0"/>
              <a:t>2/21/17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7A02-C9AA-4966-AE56-07D2918462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4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83267-B343-4042-B6BB-0057BC63AD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4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A3403-09CC-47BA-A7E4-B2EEE7F2BF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6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F856-1201-44FB-A676-15D022ABA3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4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A279D-4F87-4E28-93F2-DC87346DE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39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054E7-85FF-4B50-B18E-4A92CCDAE5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38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4BB9-799E-4EAD-9488-D4D1AAC3A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DC237-8A4B-41E9-983D-C8E9F56FA014}" type="datetime1">
              <a:rPr lang="en-US" smtClean="0"/>
              <a:t>2/21/17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C4611-5340-44F6-AFC6-23CD90299ADC}" type="datetime1">
              <a:rPr lang="en-US" smtClean="0"/>
              <a:t>2/21/17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00D78-080C-4927-A0A8-2936449772F6}" type="datetime1">
              <a:rPr lang="en-US" smtClean="0"/>
              <a:t>2/21/17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18D29-25C7-412B-BFEC-3373F7452F44}" type="datetime1">
              <a:rPr lang="en-US" smtClean="0"/>
              <a:t>2/21/17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3022-5B85-434E-AD85-41B01F1BDD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5284-EAA4-440C-89FA-8B9D61D85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1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C7B9-1D3E-4083-ADC7-5DF97052C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03747-F40D-4E37-95D4-30801FECA6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2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7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64810" y="106775"/>
            <a:ext cx="906238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14809" y="1250696"/>
            <a:ext cx="6162379" cy="353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3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0627A-27D7-4719-BEA2-522A29D1BFE1}" type="datetime1">
              <a:rPr lang="en-US" smtClean="0"/>
              <a:t>2/21/17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A452E9-733B-437D-8FEE-1B791AF47B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42A11A4-0944-994E-ADF2-FE583636A0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LAP1506-PPT template_inner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2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5118" y="0"/>
            <a:ext cx="9143999" cy="683361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155941" y="6426637"/>
            <a:ext cx="15303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latin typeface="Arial"/>
                <a:cs typeface="Arial"/>
              </a:rPr>
              <a:t>1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457200"/>
            <a:ext cx="12192000" cy="178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lang="en-US" sz="3200" b="1" spc="-10" dirty="0" smtClean="0"/>
              <a:t>Village of Key Biscayne:</a:t>
            </a:r>
            <a:br>
              <a:rPr lang="en-US" sz="3200" b="1" spc="-10" dirty="0" smtClean="0"/>
            </a:br>
            <a:r>
              <a:rPr lang="en-US" sz="3200" b="1" spc="-10" dirty="0" smtClean="0"/>
              <a:t>Climate Vulnerability Assessment and Adaption Strategies</a:t>
            </a:r>
            <a:br>
              <a:rPr lang="en-US" sz="3200" b="1" spc="-10" dirty="0" smtClean="0"/>
            </a:br>
            <a:r>
              <a:rPr lang="en-US" sz="3200" b="1" spc="-10" dirty="0" smtClean="0"/>
              <a:t/>
            </a:r>
            <a:br>
              <a:rPr lang="en-US" sz="3200" b="1" spc="-10" dirty="0" smtClean="0"/>
            </a:br>
            <a:r>
              <a:rPr lang="en-US" sz="2000" spc="-10" dirty="0" smtClean="0"/>
              <a:t>February 16, 2017</a:t>
            </a:r>
            <a:endParaRPr sz="2800" dirty="0"/>
          </a:p>
        </p:txBody>
      </p:sp>
      <p:sp>
        <p:nvSpPr>
          <p:cNvPr id="5" name="object 5"/>
          <p:cNvSpPr txBox="1"/>
          <p:nvPr/>
        </p:nvSpPr>
        <p:spPr>
          <a:xfrm>
            <a:off x="10019793" y="6459108"/>
            <a:ext cx="11048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dirty="0">
                <a:solidFill>
                  <a:srgbClr val="8A8A8A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4000"/>
            <a:ext cx="1518356" cy="1518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32741" y="488403"/>
            <a:ext cx="52958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King Tide Flooding Today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400" b="1" dirty="0" smtClean="0"/>
              <a:t>CRC Model Predictions and VKB Reports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981" y="2822"/>
            <a:ext cx="5985086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438400"/>
            <a:ext cx="3935431" cy="2951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0695" y="1295400"/>
            <a:ext cx="125666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Reported </a:t>
            </a:r>
          </a:p>
          <a:p>
            <a:pPr algn="ctr"/>
            <a:r>
              <a:rPr lang="en-US" dirty="0" smtClean="0"/>
              <a:t>Floodwater</a:t>
            </a:r>
          </a:p>
          <a:p>
            <a:pPr algn="ctr"/>
            <a:r>
              <a:rPr lang="en-US" dirty="0" smtClean="0"/>
              <a:t>Hotspots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48600" y="18288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924800" y="1828800"/>
            <a:ext cx="8382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48600" y="1828800"/>
            <a:ext cx="6858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848600" y="1828800"/>
            <a:ext cx="1447800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543800" y="2667000"/>
            <a:ext cx="533400" cy="160020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848600" y="1828800"/>
            <a:ext cx="152400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848600" y="1828800"/>
            <a:ext cx="15240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7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9987"/>
            <a:ext cx="109728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What’s the Problem?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38200"/>
            <a:ext cx="9229660" cy="48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6038"/>
            <a:ext cx="109728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What’s the Problem?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20800"/>
            <a:ext cx="9315554" cy="439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2269" y="909935"/>
            <a:ext cx="336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Drainage Under King Tide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422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573683"/>
            <a:ext cx="5371018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9317"/>
            <a:ext cx="5181600" cy="5145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1752" y="76200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King Tide Flooding Today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81348" y="76200"/>
            <a:ext cx="322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King Tide Flooding 2045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9600"/>
            <a:ext cx="155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Adaptation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609600"/>
            <a:ext cx="155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Adaptation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3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198"/>
            <a:ext cx="5935566" cy="5018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52400"/>
            <a:ext cx="283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2045: No Adaptation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52400"/>
            <a:ext cx="6177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2045: Seawall and Storm Drain Improvements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828" y="630198"/>
            <a:ext cx="5876172" cy="501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7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8858414" cy="495300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33400" y="0"/>
            <a:ext cx="1089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</a:rPr>
              <a:t>Rising Sea Level Elevates The Water Table Underground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5638800"/>
            <a:ext cx="667362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b="1" dirty="0" smtClean="0"/>
              <a:t>Perimeter defenses are insufficient due to highly porous bedrock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725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219200"/>
            <a:ext cx="6781800" cy="3962400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447800" y="0"/>
            <a:ext cx="982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</a:rPr>
              <a:t>Roadway Elevation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219200"/>
            <a:ext cx="51054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800" b="1" u="sng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Roads are lowest and most vulnerable to flooding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Integrated with storm drainage</a:t>
            </a:r>
          </a:p>
          <a:p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Important for emergency response</a:t>
            </a:r>
          </a:p>
        </p:txBody>
      </p:sp>
    </p:spTree>
    <p:extLst>
      <p:ext uri="{BB962C8B-B14F-4D97-AF65-F5344CB8AC3E}">
        <p14:creationId xmlns:p14="http://schemas.microsoft.com/office/powerpoint/2010/main" val="191221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4" y="0"/>
            <a:ext cx="519816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922" y="0"/>
            <a:ext cx="52240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1044"/>
            <a:ext cx="340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Road Flooding 2045: No Adaption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0"/>
            <a:ext cx="382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Road Flooding 2045: +1 foot elevation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7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4" y="0"/>
            <a:ext cx="519816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906" y="0"/>
            <a:ext cx="51730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1044"/>
            <a:ext cx="340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Road Flooding 2045: No Adaption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0"/>
            <a:ext cx="382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Road Flooding 2045: +2 foot elevation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9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1441113" y="3284538"/>
            <a:ext cx="558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1CB921-C1F8-486E-9CC6-771CE856F842}" type="slidenum">
              <a:rPr lang="en-US" altLang="en-US" sz="1200" b="1" smtClean="0">
                <a:solidFill>
                  <a:srgbClr val="0D89A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 b="1" dirty="0" smtClean="0">
              <a:solidFill>
                <a:srgbClr val="0D89A8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447800" y="0"/>
            <a:ext cx="982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</a:rPr>
              <a:t>Areas of Rainfall Run-off Accumulation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23" y="685800"/>
            <a:ext cx="6172277" cy="52690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00" y="914400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838200"/>
            <a:ext cx="5299040" cy="51231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91400" y="914400"/>
            <a:ext cx="212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Elevated Roads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791200"/>
            <a:ext cx="717078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b="1" dirty="0" smtClean="0"/>
              <a:t>Elevated roads alone will shift run-off from roadways to properties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b="1" dirty="0" smtClean="0"/>
              <a:t>Requires coordinated implementation with property owners and other adaption/infrastructure improvements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955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0972800" cy="563562"/>
          </a:xfrm>
        </p:spPr>
        <p:txBody>
          <a:bodyPr>
            <a:noAutofit/>
          </a:bodyPr>
          <a:lstStyle/>
          <a:p>
            <a:r>
              <a:rPr lang="en-US" b="1" dirty="0" smtClean="0"/>
              <a:t>Objectives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914400"/>
            <a:ext cx="104394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P</a:t>
            </a:r>
            <a:r>
              <a:rPr lang="en-US" sz="2800" dirty="0" smtClean="0"/>
              <a:t>rovide credible and actionable information on the </a:t>
            </a:r>
            <a:r>
              <a:rPr lang="en-US" sz="2800" dirty="0"/>
              <a:t>vulnerability </a:t>
            </a:r>
            <a:r>
              <a:rPr lang="en-US" sz="2800" dirty="0" smtClean="0"/>
              <a:t>of the Village of Key Biscayne to </a:t>
            </a:r>
            <a:r>
              <a:rPr lang="en-US" sz="2800" dirty="0"/>
              <a:t>sea level </a:t>
            </a:r>
            <a:r>
              <a:rPr lang="en-US" sz="2800" dirty="0" smtClean="0"/>
              <a:t>rise.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Outline adaption </a:t>
            </a:r>
            <a:r>
              <a:rPr lang="en-US" sz="2800" dirty="0"/>
              <a:t>strategies </a:t>
            </a:r>
            <a:r>
              <a:rPr lang="en-US" sz="2800" dirty="0" smtClean="0"/>
              <a:t>to address impacts of sea level rise. </a:t>
            </a:r>
          </a:p>
          <a:p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What are the current risks?</a:t>
            </a:r>
          </a:p>
          <a:p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/>
              <a:t>How will these risks change as sea level rises</a:t>
            </a:r>
            <a:r>
              <a:rPr lang="en-US" sz="2800" dirty="0" smtClean="0"/>
              <a:t>?</a:t>
            </a:r>
          </a:p>
          <a:p>
            <a:pPr marL="914400" lvl="1" indent="-457200">
              <a:buFont typeface="Wingdings" charset="2"/>
              <a:buChar char="Ø"/>
            </a:pPr>
            <a:endParaRPr lang="en-US" sz="2800" dirty="0" smtClean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How do hypothetical adaptation scenarios lessen impacts?</a:t>
            </a:r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24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31044"/>
            <a:ext cx="340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Road Flooding 2045: No Adaption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0" y="0"/>
            <a:ext cx="382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Road Flooding 2045: +2 foot elevation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-8467"/>
            <a:ext cx="4245660" cy="563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778" y="0"/>
            <a:ext cx="4263222" cy="5621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0"/>
            <a:ext cx="4270799" cy="56210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744" y="0"/>
            <a:ext cx="198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2045: No Adaption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0"/>
            <a:ext cx="359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2045: +1 Foot (vulnerable property)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9463" y="0"/>
            <a:ext cx="359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2045: +2 Foot (vulnerable property)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5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50" y="630198"/>
            <a:ext cx="5935566" cy="5018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334" y="630198"/>
            <a:ext cx="5946665" cy="5018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941" y="260866"/>
            <a:ext cx="21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2045 No Adaptation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228600"/>
            <a:ext cx="514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2045: Seawalls/storm drains + 1 foot road elevation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56388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b="1" dirty="0" smtClean="0"/>
              <a:t>CRC tools enable customized adaptation scenarios for local governments and property owners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383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955203" y="702724"/>
            <a:ext cx="10612504" cy="4965754"/>
            <a:chOff x="1060360" y="698163"/>
            <a:chExt cx="10612504" cy="4965754"/>
          </a:xfrm>
        </p:grpSpPr>
        <p:sp>
          <p:nvSpPr>
            <p:cNvPr id="36" name="Freeform 35"/>
            <p:cNvSpPr/>
            <p:nvPr/>
          </p:nvSpPr>
          <p:spPr>
            <a:xfrm>
              <a:off x="1060360" y="698163"/>
              <a:ext cx="2481620" cy="562327"/>
            </a:xfrm>
            <a:custGeom>
              <a:avLst/>
              <a:gdLst>
                <a:gd name="connsiteX0" fmla="*/ 0 w 2837255"/>
                <a:gd name="connsiteY0" fmla="*/ 0 h 562327"/>
                <a:gd name="connsiteX1" fmla="*/ 2837255 w 2837255"/>
                <a:gd name="connsiteY1" fmla="*/ 0 h 562327"/>
                <a:gd name="connsiteX2" fmla="*/ 2837255 w 2837255"/>
                <a:gd name="connsiteY2" fmla="*/ 562327 h 562327"/>
                <a:gd name="connsiteX3" fmla="*/ 0 w 2837255"/>
                <a:gd name="connsiteY3" fmla="*/ 562327 h 562327"/>
                <a:gd name="connsiteX4" fmla="*/ 0 w 2837255"/>
                <a:gd name="connsiteY4" fmla="*/ 0 h 5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7255" h="562327">
                  <a:moveTo>
                    <a:pt x="0" y="0"/>
                  </a:moveTo>
                  <a:lnTo>
                    <a:pt x="2837255" y="0"/>
                  </a:lnTo>
                  <a:lnTo>
                    <a:pt x="2837255" y="562327"/>
                  </a:lnTo>
                  <a:lnTo>
                    <a:pt x="0" y="562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prstClr val="white"/>
                  </a:solidFill>
                </a:rPr>
                <a:t>City/Government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8092929" y="739350"/>
              <a:ext cx="2687048" cy="541761"/>
            </a:xfrm>
            <a:custGeom>
              <a:avLst/>
              <a:gdLst>
                <a:gd name="connsiteX0" fmla="*/ 0 w 2717914"/>
                <a:gd name="connsiteY0" fmla="*/ 0 h 630712"/>
                <a:gd name="connsiteX1" fmla="*/ 2717914 w 2717914"/>
                <a:gd name="connsiteY1" fmla="*/ 0 h 630712"/>
                <a:gd name="connsiteX2" fmla="*/ 2717914 w 2717914"/>
                <a:gd name="connsiteY2" fmla="*/ 630712 h 630712"/>
                <a:gd name="connsiteX3" fmla="*/ 0 w 2717914"/>
                <a:gd name="connsiteY3" fmla="*/ 630712 h 630712"/>
                <a:gd name="connsiteX4" fmla="*/ 0 w 2717914"/>
                <a:gd name="connsiteY4" fmla="*/ 0 h 63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7914" h="630712">
                  <a:moveTo>
                    <a:pt x="0" y="0"/>
                  </a:moveTo>
                  <a:lnTo>
                    <a:pt x="2717914" y="0"/>
                  </a:lnTo>
                  <a:lnTo>
                    <a:pt x="2717914" y="630712"/>
                  </a:lnTo>
                  <a:lnTo>
                    <a:pt x="0" y="6307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prstClr val="white"/>
                  </a:solidFill>
                </a:rPr>
                <a:t>Community</a:t>
              </a:r>
              <a:endParaRPr lang="en-US" sz="2600" dirty="0">
                <a:solidFill>
                  <a:prstClr val="white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5107488" y="5257544"/>
              <a:ext cx="1732966" cy="406373"/>
            </a:xfrm>
            <a:custGeom>
              <a:avLst/>
              <a:gdLst>
                <a:gd name="connsiteX0" fmla="*/ 0 w 1732966"/>
                <a:gd name="connsiteY0" fmla="*/ 0 h 406373"/>
                <a:gd name="connsiteX1" fmla="*/ 1732966 w 1732966"/>
                <a:gd name="connsiteY1" fmla="*/ 0 h 406373"/>
                <a:gd name="connsiteX2" fmla="*/ 1732966 w 1732966"/>
                <a:gd name="connsiteY2" fmla="*/ 406373 h 406373"/>
                <a:gd name="connsiteX3" fmla="*/ 0 w 1732966"/>
                <a:gd name="connsiteY3" fmla="*/ 406373 h 406373"/>
                <a:gd name="connsiteX4" fmla="*/ 0 w 1732966"/>
                <a:gd name="connsiteY4" fmla="*/ 0 h 40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2966" h="406373">
                  <a:moveTo>
                    <a:pt x="0" y="0"/>
                  </a:moveTo>
                  <a:lnTo>
                    <a:pt x="1732966" y="0"/>
                  </a:lnTo>
                  <a:lnTo>
                    <a:pt x="1732966" y="406373"/>
                  </a:lnTo>
                  <a:lnTo>
                    <a:pt x="0" y="406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prstClr val="black"/>
                  </a:solidFill>
                </a:rPr>
                <a:t>“Side to Side”</a:t>
              </a:r>
            </a:p>
          </p:txBody>
        </p:sp>
        <p:sp>
          <p:nvSpPr>
            <p:cNvPr id="39" name="Freeform 38"/>
            <p:cNvSpPr/>
            <p:nvPr/>
          </p:nvSpPr>
          <p:spPr>
            <a:xfrm>
              <a:off x="10046539" y="3495419"/>
              <a:ext cx="1626325" cy="406373"/>
            </a:xfrm>
            <a:custGeom>
              <a:avLst/>
              <a:gdLst>
                <a:gd name="connsiteX0" fmla="*/ 0 w 1626325"/>
                <a:gd name="connsiteY0" fmla="*/ 0 h 406373"/>
                <a:gd name="connsiteX1" fmla="*/ 1626325 w 1626325"/>
                <a:gd name="connsiteY1" fmla="*/ 0 h 406373"/>
                <a:gd name="connsiteX2" fmla="*/ 1626325 w 1626325"/>
                <a:gd name="connsiteY2" fmla="*/ 406373 h 406373"/>
                <a:gd name="connsiteX3" fmla="*/ 0 w 1626325"/>
                <a:gd name="connsiteY3" fmla="*/ 406373 h 406373"/>
                <a:gd name="connsiteX4" fmla="*/ 0 w 1626325"/>
                <a:gd name="connsiteY4" fmla="*/ 0 h 40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325" h="406373">
                  <a:moveTo>
                    <a:pt x="0" y="0"/>
                  </a:moveTo>
                  <a:lnTo>
                    <a:pt x="1626325" y="0"/>
                  </a:lnTo>
                  <a:lnTo>
                    <a:pt x="1626325" y="406373"/>
                  </a:lnTo>
                  <a:lnTo>
                    <a:pt x="0" y="406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>
                  <a:solidFill>
                    <a:prstClr val="black"/>
                  </a:solidFill>
                </a:rPr>
                <a:t>“Bottom Up”</a:t>
              </a:r>
            </a:p>
          </p:txBody>
        </p:sp>
      </p:grpSp>
      <p:sp>
        <p:nvSpPr>
          <p:cNvPr id="10" name="Left-Right Arrow 9"/>
          <p:cNvSpPr/>
          <p:nvPr/>
        </p:nvSpPr>
        <p:spPr>
          <a:xfrm>
            <a:off x="2462626" y="4265021"/>
            <a:ext cx="6457254" cy="606391"/>
          </a:xfrm>
          <a:prstGeom prst="leftRightArrow">
            <a:avLst>
              <a:gd name="adj1" fmla="val 50000"/>
              <a:gd name="adj2" fmla="val 566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4675" y="4197500"/>
            <a:ext cx="461825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</a:rPr>
              <a:t>Public engagement by citizens with actionable data and analysis concerning their properties and their neighborhoods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696" y="1377355"/>
            <a:ext cx="294399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prstClr val="black"/>
                </a:solidFill>
              </a:rPr>
              <a:t>Large scale climate adaptation infrastructure designed and built by city/govt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551" y="3323765"/>
            <a:ext cx="1430838" cy="4219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4096" y="3323765"/>
            <a:ext cx="1430838" cy="431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prstClr val="black"/>
                </a:solidFill>
              </a:rPr>
              <a:t>“Top Down”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76614" y="1353193"/>
            <a:ext cx="380512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prstClr val="black"/>
                </a:solidFill>
              </a:rPr>
              <a:t>Private climate adaptation actions taken by homeowners, businesses, neighborhoods</a:t>
            </a:r>
          </a:p>
        </p:txBody>
      </p:sp>
      <p:sp>
        <p:nvSpPr>
          <p:cNvPr id="30" name="Bent Arrow 29"/>
          <p:cNvSpPr/>
          <p:nvPr/>
        </p:nvSpPr>
        <p:spPr>
          <a:xfrm rot="10800000" flipH="1">
            <a:off x="1866504" y="2813098"/>
            <a:ext cx="2014274" cy="3982680"/>
          </a:xfrm>
          <a:prstGeom prst="bentArrow">
            <a:avLst>
              <a:gd name="adj1" fmla="val 16416"/>
              <a:gd name="adj2" fmla="val 26741"/>
              <a:gd name="adj3" fmla="val 25000"/>
              <a:gd name="adj4" fmla="val 44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52892" y="5805689"/>
            <a:ext cx="321753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</a:rPr>
              <a:t>Crowd-sourced and other self-help information between individuals, neighborhoods, etc.</a:t>
            </a:r>
          </a:p>
        </p:txBody>
      </p:sp>
      <p:sp>
        <p:nvSpPr>
          <p:cNvPr id="34" name="Bent Arrow 33"/>
          <p:cNvSpPr/>
          <p:nvPr/>
        </p:nvSpPr>
        <p:spPr>
          <a:xfrm rot="16200000" flipV="1">
            <a:off x="6847654" y="3526707"/>
            <a:ext cx="3969187" cy="1950793"/>
          </a:xfrm>
          <a:prstGeom prst="bentArrow">
            <a:avLst>
              <a:gd name="adj1" fmla="val 15074"/>
              <a:gd name="adj2" fmla="val 28109"/>
              <a:gd name="adj3" fmla="val 30578"/>
              <a:gd name="adj4" fmla="val 36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70293" y="-4899"/>
            <a:ext cx="10500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SUCCESFUL CLIMATE </a:t>
            </a:r>
            <a:r>
              <a:rPr lang="en-US" sz="3600" b="1" dirty="0">
                <a:solidFill>
                  <a:prstClr val="black"/>
                </a:solidFill>
              </a:rPr>
              <a:t>ADAPTATION </a:t>
            </a:r>
            <a:r>
              <a:rPr lang="en-US" sz="3600" b="1" dirty="0" smtClean="0">
                <a:solidFill>
                  <a:prstClr val="black"/>
                </a:solidFill>
              </a:rPr>
              <a:t>IS </a:t>
            </a:r>
            <a:r>
              <a:rPr lang="en-US" sz="3600" b="1" dirty="0">
                <a:solidFill>
                  <a:prstClr val="black"/>
                </a:solidFill>
              </a:rPr>
              <a:t>“U” SHAPED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2127" y="1500336"/>
            <a:ext cx="26348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Coastal Risk’s Climate 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Adaptation Technology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www.floodscores.com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37668" y="2583520"/>
            <a:ext cx="2372282" cy="1433738"/>
            <a:chOff x="4312347" y="2365654"/>
            <a:chExt cx="2372282" cy="1433738"/>
          </a:xfrm>
        </p:grpSpPr>
        <p:sp>
          <p:nvSpPr>
            <p:cNvPr id="3" name="Right Arrow 2"/>
            <p:cNvSpPr/>
            <p:nvPr/>
          </p:nvSpPr>
          <p:spPr>
            <a:xfrm>
              <a:off x="5706221" y="2365654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Left Arrow 3"/>
            <p:cNvSpPr/>
            <p:nvPr/>
          </p:nvSpPr>
          <p:spPr>
            <a:xfrm>
              <a:off x="4312347" y="2379830"/>
              <a:ext cx="978408" cy="4846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>
              <a:off x="5262650" y="2820984"/>
              <a:ext cx="484632" cy="9784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492752" y="5527024"/>
            <a:ext cx="252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Adapted from work </a:t>
            </a:r>
          </a:p>
          <a:p>
            <a:r>
              <a:rPr lang="en-US" dirty="0">
                <a:solidFill>
                  <a:prstClr val="black"/>
                </a:solidFill>
              </a:rPr>
              <a:t>by Peter Williams, IBM</a:t>
            </a:r>
          </a:p>
        </p:txBody>
      </p:sp>
    </p:spTree>
    <p:extLst>
      <p:ext uri="{BB962C8B-B14F-4D97-AF65-F5344CB8AC3E}">
        <p14:creationId xmlns:p14="http://schemas.microsoft.com/office/powerpoint/2010/main" val="79843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9987"/>
            <a:ext cx="10972800" cy="5635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Final Remarks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091148"/>
            <a:ext cx="1135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Adaptation is dynamic. Requires </a:t>
            </a:r>
            <a:r>
              <a:rPr lang="en-US" sz="2400" dirty="0"/>
              <a:t>participation and coordination </a:t>
            </a:r>
            <a:r>
              <a:rPr lang="en-US" sz="2400" dirty="0" smtClean="0"/>
              <a:t>of county</a:t>
            </a:r>
            <a:r>
              <a:rPr lang="en-US" sz="2400" dirty="0"/>
              <a:t>, municipal, and private stakeholders. </a:t>
            </a: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No single solution.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Infrastructure improvements are interconnected and need to be considered within a holistic framework that considers integrated effects. 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Cost effective tools are available to facilitate planning and cost/benefits analysis of specific adaptation scenarios.</a:t>
            </a:r>
          </a:p>
        </p:txBody>
      </p:sp>
    </p:spTree>
    <p:extLst>
      <p:ext uri="{BB962C8B-B14F-4D97-AF65-F5344CB8AC3E}">
        <p14:creationId xmlns:p14="http://schemas.microsoft.com/office/powerpoint/2010/main" val="109104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0972800" cy="563562"/>
          </a:xfrm>
        </p:spPr>
        <p:txBody>
          <a:bodyPr>
            <a:noAutofit/>
          </a:bodyPr>
          <a:lstStyle/>
          <a:p>
            <a:r>
              <a:rPr lang="en-US" b="1" dirty="0" smtClean="0"/>
              <a:t>Effective Adaptation Planning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447800"/>
            <a:ext cx="11353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Based on models developed for other cities (Boston, Miami Beach, etc.).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Four key components: </a:t>
            </a:r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Community Engagement</a:t>
            </a:r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Policy Review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Green Adaptation Options</a:t>
            </a:r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Infrastructure Improvement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145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10972800" cy="563562"/>
          </a:xfrm>
        </p:spPr>
        <p:txBody>
          <a:bodyPr>
            <a:noAutofit/>
          </a:bodyPr>
          <a:lstStyle/>
          <a:p>
            <a:r>
              <a:rPr lang="en-US" b="1" dirty="0" smtClean="0"/>
              <a:t>Effective Adaptation Planning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447800"/>
            <a:ext cx="113538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/>
              <a:t>Based on models developed for other cities (Boston, Miami Beach, etc.).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Four key components: </a:t>
            </a:r>
            <a:endParaRPr lang="en-US" sz="28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Community Engagement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Policy Review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Green Adaptation Options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Wingdings" charset="2"/>
              <a:buChar char="Ø"/>
            </a:pPr>
            <a:r>
              <a:rPr lang="en-US" sz="2800" dirty="0" smtClean="0"/>
              <a:t>Infrastructure Improvement</a:t>
            </a:r>
          </a:p>
          <a:p>
            <a:pPr marL="1828800" lvl="3" indent="-457200">
              <a:buFont typeface="Arial"/>
              <a:buChar char="•"/>
            </a:pPr>
            <a:r>
              <a:rPr lang="en-US" sz="2800" dirty="0"/>
              <a:t>Storm Drainage Improvements </a:t>
            </a:r>
            <a:endParaRPr lang="en-US" sz="2800" dirty="0">
              <a:latin typeface="Wingdings3" charset="2"/>
              <a:cs typeface="Wingdings3" charset="2"/>
            </a:endParaRPr>
          </a:p>
          <a:p>
            <a:pPr marL="1828800" lvl="3" indent="-457200">
              <a:buFont typeface="Arial"/>
              <a:buChar char="•"/>
            </a:pPr>
            <a:r>
              <a:rPr lang="en-US" sz="2800" dirty="0"/>
              <a:t>Raising Sea Walls</a:t>
            </a:r>
          </a:p>
          <a:p>
            <a:pPr marL="1828800" lvl="3" indent="-457200">
              <a:buFont typeface="Arial"/>
              <a:buChar char="•"/>
            </a:pPr>
            <a:r>
              <a:rPr lang="en-US" sz="2800" dirty="0"/>
              <a:t>Raising Roads / </a:t>
            </a:r>
            <a:r>
              <a:rPr lang="en-US" sz="2800" dirty="0" smtClean="0"/>
              <a:t>Property</a:t>
            </a:r>
            <a:endParaRPr lang="en-US" sz="2800" dirty="0"/>
          </a:p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743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Community Engagement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037" y="1638300"/>
            <a:ext cx="585186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Examples:</a:t>
            </a:r>
          </a:p>
          <a:p>
            <a:r>
              <a:rPr lang="en-US" sz="2800" dirty="0" smtClean="0"/>
              <a:t>Climate </a:t>
            </a:r>
            <a:r>
              <a:rPr lang="en-US" sz="2800" dirty="0"/>
              <a:t>Education </a:t>
            </a:r>
            <a:r>
              <a:rPr lang="en-US" sz="2800" dirty="0" smtClean="0"/>
              <a:t>Program for Residents / Businesses</a:t>
            </a:r>
          </a:p>
          <a:p>
            <a:r>
              <a:rPr lang="en-US" sz="2800" dirty="0" smtClean="0"/>
              <a:t>Citizen Science Volunteer Program</a:t>
            </a:r>
          </a:p>
          <a:p>
            <a:r>
              <a:rPr lang="en-US" sz="2800" dirty="0" smtClean="0"/>
              <a:t>Resiliency Audit </a:t>
            </a:r>
            <a:r>
              <a:rPr lang="en-US" sz="2800" dirty="0"/>
              <a:t>Program for </a:t>
            </a:r>
            <a:r>
              <a:rPr lang="en-US" sz="2800" dirty="0" smtClean="0"/>
              <a:t>Property Owners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1" y="1676400"/>
            <a:ext cx="5257800" cy="365760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9689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Policy Review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586" y="1923415"/>
            <a:ext cx="5765800" cy="4382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Examples:</a:t>
            </a:r>
          </a:p>
          <a:p>
            <a:r>
              <a:rPr lang="en-US" sz="2800" dirty="0" smtClean="0"/>
              <a:t>Freeboard Ordinances </a:t>
            </a:r>
          </a:p>
          <a:p>
            <a:r>
              <a:rPr lang="en-US" sz="2800" dirty="0" smtClean="0"/>
              <a:t>Raising </a:t>
            </a:r>
            <a:r>
              <a:rPr lang="en-US" sz="2800" dirty="0"/>
              <a:t>of seawalls</a:t>
            </a:r>
          </a:p>
          <a:p>
            <a:r>
              <a:rPr lang="en-US" sz="2800" dirty="0"/>
              <a:t>Eliminate below-grade parking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inance </a:t>
            </a:r>
            <a:r>
              <a:rPr lang="en-US" sz="2800" dirty="0"/>
              <a:t>programs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22" y="1600200"/>
            <a:ext cx="5537200" cy="3657600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2664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9601200" cy="1220812"/>
          </a:xfrm>
        </p:spPr>
        <p:txBody>
          <a:bodyPr/>
          <a:lstStyle/>
          <a:p>
            <a:pPr algn="l"/>
            <a:r>
              <a:rPr lang="en-US" b="1" dirty="0" smtClean="0"/>
              <a:t>"Green" Adaptations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296" y="1385302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Examples:</a:t>
            </a:r>
          </a:p>
          <a:p>
            <a:r>
              <a:rPr lang="en-US" sz="2800" dirty="0" smtClean="0"/>
              <a:t>Beach </a:t>
            </a:r>
            <a:r>
              <a:rPr lang="en-US" sz="2800" dirty="0" err="1" smtClean="0"/>
              <a:t>Renourishment</a:t>
            </a:r>
            <a:endParaRPr lang="en-US" sz="2800" dirty="0" smtClean="0"/>
          </a:p>
          <a:p>
            <a:r>
              <a:rPr lang="en-US" sz="2800" dirty="0"/>
              <a:t>Mangrove </a:t>
            </a:r>
            <a:r>
              <a:rPr lang="en-US" sz="2800" dirty="0" smtClean="0"/>
              <a:t>Restoration</a:t>
            </a:r>
          </a:p>
          <a:p>
            <a:r>
              <a:rPr lang="en-US" sz="2800" dirty="0"/>
              <a:t>"Green" </a:t>
            </a:r>
            <a:r>
              <a:rPr lang="en-US" sz="2800" dirty="0" smtClean="0"/>
              <a:t>Roofing</a:t>
            </a:r>
          </a:p>
          <a:p>
            <a:r>
              <a:rPr lang="en-US" sz="2800" dirty="0" smtClean="0"/>
              <a:t>Permeable roadways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76401"/>
            <a:ext cx="5562600" cy="3581400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7332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Infrastructure Improvements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062907"/>
            <a:ext cx="502412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Examples:</a:t>
            </a:r>
          </a:p>
          <a:p>
            <a:r>
              <a:rPr lang="en-US" sz="2800" dirty="0" smtClean="0"/>
              <a:t>Storm Drainage Improvements </a:t>
            </a:r>
            <a:endParaRPr lang="en-US" sz="2800" dirty="0" smtClean="0">
              <a:latin typeface="Wingdings3" charset="2"/>
              <a:cs typeface="Wingdings3" charset="2"/>
            </a:endParaRPr>
          </a:p>
          <a:p>
            <a:r>
              <a:rPr lang="en-US" sz="2800" dirty="0" smtClean="0"/>
              <a:t>Raising Sea Walls</a:t>
            </a:r>
          </a:p>
          <a:p>
            <a:r>
              <a:rPr lang="en-US" sz="2800" dirty="0" smtClean="0"/>
              <a:t>Raising Roads / Property</a:t>
            </a:r>
          </a:p>
          <a:p>
            <a:r>
              <a:rPr lang="en-US" sz="2800" dirty="0" smtClean="0"/>
              <a:t>Pumping Systems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053" y="1676400"/>
            <a:ext cx="575688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11441113" y="3284538"/>
            <a:ext cx="558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1CB921-C1F8-486E-9CC6-771CE856F842}" type="slidenum">
              <a:rPr lang="en-US" altLang="en-US" sz="1200" b="1" smtClean="0">
                <a:solidFill>
                  <a:srgbClr val="0D89A8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b="1" dirty="0" smtClean="0">
              <a:solidFill>
                <a:srgbClr val="0D89A8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1447800" y="0"/>
            <a:ext cx="982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</a:rPr>
              <a:t>State of the Art Flood Modeling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990600"/>
            <a:ext cx="5410520" cy="44196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1"/>
            <a:ext cx="6019800" cy="5287966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H</a:t>
            </a:r>
            <a:r>
              <a:rPr lang="en-US" sz="3200" dirty="0" smtClean="0">
                <a:solidFill>
                  <a:prstClr val="black"/>
                </a:solidFill>
              </a:rPr>
              <a:t>igh resolution </a:t>
            </a:r>
            <a:r>
              <a:rPr lang="en-US" sz="3200" dirty="0" err="1" smtClean="0">
                <a:solidFill>
                  <a:prstClr val="black"/>
                </a:solidFill>
              </a:rPr>
              <a:t>lidar</a:t>
            </a:r>
            <a:r>
              <a:rPr lang="en-US" sz="3200" dirty="0" smtClean="0">
                <a:solidFill>
                  <a:prstClr val="black"/>
                </a:solidFill>
              </a:rPr>
              <a:t> topography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Local tidal records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Projections of sea level rise</a:t>
            </a:r>
          </a:p>
          <a:p>
            <a:pPr lvl="0"/>
            <a:endParaRPr lang="en-US" dirty="0" smtClean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743200"/>
            <a:ext cx="3320431" cy="26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8855</TotalTime>
  <Words>595</Words>
  <Application>Microsoft Macintosh PowerPoint</Application>
  <PresentationFormat>Custom</PresentationFormat>
  <Paragraphs>135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CRC</vt:lpstr>
      <vt:lpstr>Village of Key Biscayne: Climate Vulnerability Assessment and Adaption Strategies  February 16, 2017</vt:lpstr>
      <vt:lpstr>Objectives</vt:lpstr>
      <vt:lpstr>Effective Adaptation Planning</vt:lpstr>
      <vt:lpstr>Effective Adaptation Planning</vt:lpstr>
      <vt:lpstr>Community Engagement</vt:lpstr>
      <vt:lpstr>Policy Review</vt:lpstr>
      <vt:lpstr>"Green" Adaptations</vt:lpstr>
      <vt:lpstr>Infrastructure Improvements</vt:lpstr>
      <vt:lpstr>PowerPoint Presentation</vt:lpstr>
      <vt:lpstr>PowerPoint Presentation</vt:lpstr>
      <vt:lpstr>What’s the Problem?</vt:lpstr>
      <vt:lpstr>What’s the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Caniglia</dc:creator>
  <cp:lastModifiedBy>briansoden</cp:lastModifiedBy>
  <cp:revision>228</cp:revision>
  <cp:lastPrinted>2017-02-21T18:16:08Z</cp:lastPrinted>
  <dcterms:created xsi:type="dcterms:W3CDTF">2015-11-21T12:01:45Z</dcterms:created>
  <dcterms:modified xsi:type="dcterms:W3CDTF">2017-02-21T18:17:27Z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2015-11-19T00:00:00Z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2015-11-21T00:00:00Z</vt:filetime>
  </property>
</Properties>
</file>